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7" r:id="rId1"/>
  </p:sldMasterIdLst>
  <p:notesMasterIdLst>
    <p:notesMasterId r:id="rId7"/>
  </p:notesMasterIdLst>
  <p:sldIdLst>
    <p:sldId id="256" r:id="rId2"/>
    <p:sldId id="260" r:id="rId3"/>
    <p:sldId id="257" r:id="rId4"/>
    <p:sldId id="261" r:id="rId5"/>
    <p:sldId id="259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2"/>
    <p:restoredTop sz="87821"/>
  </p:normalViewPr>
  <p:slideViewPr>
    <p:cSldViewPr snapToGrid="0" snapToObjects="1">
      <p:cViewPr varScale="1">
        <p:scale>
          <a:sx n="44" d="100"/>
          <a:sy n="44" d="100"/>
        </p:scale>
        <p:origin x="208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B521C-3DAD-4C48-A49A-E0BB087FBCD9}" type="datetimeFigureOut">
              <a:rPr lang="fr-FR" smtClean="0"/>
              <a:t>15/05/2023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2166F-21E8-714E-B067-26C042C23E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5382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>
                <a:effectLst/>
                <a:latin typeface="Helvetica Neue" panose="02000503000000020004" pitchFamily="2" charset="0"/>
              </a:rPr>
              <a:t>Highlight: 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>
              <a:effectLst/>
              <a:latin typeface="Helvetica Neue" panose="02000503000000020004" pitchFamily="2" charset="0"/>
            </a:endParaRPr>
          </a:p>
          <a:p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>
              <a:effectLst/>
              <a:latin typeface="Helvetica Neue" panose="02000503000000020004" pitchFamily="2" charset="0"/>
            </a:endParaRPr>
          </a:p>
          <a:p>
            <a:r>
              <a:rPr lang="fr-FR" b="1" dirty="0">
                <a:effectLst/>
                <a:latin typeface="Helvetica Neue" panose="02000503000000020004" pitchFamily="2" charset="0"/>
              </a:rPr>
              <a:t>Radar chart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was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hard. 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>
              <a:effectLst/>
              <a:latin typeface="Helvetica Neue" panose="02000503000000020004" pitchFamily="2" charset="0"/>
            </a:endParaRPr>
          </a:p>
          <a:p>
            <a:r>
              <a:rPr lang="fr-FR" b="1" dirty="0">
                <a:effectLst/>
                <a:latin typeface="Helvetica Neue" panose="02000503000000020004" pitchFamily="2" charset="0"/>
              </a:rPr>
              <a:t>Learning to do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1" dirty="0">
                <a:effectLst/>
                <a:latin typeface="Helvetica Neue" panose="02000503000000020004" pitchFamily="2" charset="0"/>
              </a:rPr>
              <a:t>TOP 3 ,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1" dirty="0">
                <a:effectLst/>
                <a:latin typeface="Helvetica Neue" panose="02000503000000020004" pitchFamily="2" charset="0"/>
              </a:rPr>
              <a:t>box plot, 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1" dirty="0">
                <a:effectLst/>
                <a:latin typeface="Helvetica Neue" panose="02000503000000020004" pitchFamily="2" charset="0"/>
              </a:rPr>
              <a:t>size of the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dashboard</a:t>
            </a:r>
            <a:r>
              <a:rPr lang="fr-FR" b="1" dirty="0">
                <a:effectLst/>
                <a:latin typeface="Helvetica Neue" panose="02000503000000020004" pitchFamily="2" charset="0"/>
              </a:rPr>
              <a:t>, 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1" dirty="0">
                <a:effectLst/>
                <a:latin typeface="Helvetica Neue" panose="02000503000000020004" pitchFamily="2" charset="0"/>
              </a:rPr>
              <a:t>plus important de faire chart relevant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than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a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beautiful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chart. 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1" dirty="0">
                <a:effectLst/>
                <a:latin typeface="Helvetica Neue" panose="02000503000000020004" pitchFamily="2" charset="0"/>
              </a:rPr>
              <a:t>As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our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data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isn’t</a:t>
            </a:r>
            <a:r>
              <a:rPr lang="fr-FR" b="1" dirty="0">
                <a:effectLst/>
                <a:latin typeface="Helvetica Neue" panose="02000503000000020004" pitchFamily="2" charset="0"/>
              </a:rPr>
              <a:t> 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1" dirty="0" err="1">
                <a:effectLst/>
                <a:latin typeface="Helvetica Neue" panose="02000503000000020004" pitchFamily="2" charset="0"/>
              </a:rPr>
              <a:t>Bins</a:t>
            </a:r>
            <a:r>
              <a:rPr lang="fr-FR" b="1" dirty="0">
                <a:effectLst/>
                <a:latin typeface="Helvetica Neue" panose="02000503000000020004" pitchFamily="2" charset="0"/>
              </a:rPr>
              <a:t> 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r>
              <a:rPr lang="fr-FR" b="1" dirty="0">
                <a:effectLst/>
                <a:latin typeface="Helvetica Neue" panose="02000503000000020004" pitchFamily="2" charset="0"/>
              </a:rPr>
              <a:t>Appliqué tous ce qu’on a appris dans la semaine. 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br>
              <a:rPr lang="fr-FR" dirty="0">
                <a:effectLst/>
                <a:latin typeface="Helvetica Neue" panose="02000503000000020004" pitchFamily="2" charset="0"/>
              </a:rPr>
            </a:br>
            <a:endParaRPr lang="fr-FR" dirty="0">
              <a:effectLst/>
              <a:latin typeface="Helvetica Neue" panose="02000503000000020004" pitchFamily="2" charset="0"/>
            </a:endParaRPr>
          </a:p>
          <a:p>
            <a:r>
              <a:rPr lang="fr-FR" b="1" dirty="0" err="1">
                <a:effectLst/>
                <a:latin typeface="Helvetica Neue" panose="02000503000000020004" pitchFamily="2" charset="0"/>
              </a:rPr>
              <a:t>Improuvement</a:t>
            </a:r>
            <a:r>
              <a:rPr lang="fr-FR" b="1" dirty="0">
                <a:effectLst/>
                <a:latin typeface="Helvetica Neue" panose="02000503000000020004" pitchFamily="2" charset="0"/>
              </a:rPr>
              <a:t>: 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r>
              <a:rPr lang="fr-FR" b="1" dirty="0">
                <a:effectLst/>
                <a:latin typeface="Helvetica Neue" panose="02000503000000020004" pitchFamily="2" charset="0"/>
              </a:rPr>
              <a:t>Trop de Bar chart. 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2166F-21E8-714E-B067-26C042C23E0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6280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2166F-21E8-714E-B067-26C042C23E0E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1799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8E5E-745C-407D-B425-C78EBF08D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501" y="822960"/>
            <a:ext cx="6057899" cy="5015169"/>
          </a:xfrm>
        </p:spPr>
        <p:txBody>
          <a:bodyPr anchor="t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7A4D5-56F4-4287-B174-56C55B18F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113" y="3003642"/>
            <a:ext cx="3522199" cy="2900274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B9C19-FEE0-4852-B181-14A0DD77F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27DDF-01B7-463C-82BC-BBF42961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056A-C3EE-4809-B1F3-1CEEEA266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240FCEE-B6E2-46D0-9BB0-F45F79545E9D}"/>
              </a:ext>
            </a:extLst>
          </p:cNvPr>
          <p:cNvCxnSpPr>
            <a:cxnSpLocks/>
          </p:cNvCxnSpPr>
          <p:nvPr/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D2FB83-3783-4477-80B5-DA5BF10BAF57}"/>
              </a:ext>
            </a:extLst>
          </p:cNvPr>
          <p:cNvCxnSpPr>
            <a:cxnSpLocks/>
          </p:cNvCxnSpPr>
          <p:nvPr/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3EA203-71D5-49C0-9626-FFA8E46787B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449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99A0A-70FC-426A-8B3B-60FAF980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47EC6-9753-4ABC-BB66-64CCC8BA0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1499" y="2036363"/>
            <a:ext cx="11059811" cy="38707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4D9F-DC99-4B4C-98CF-178BBBB7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A6840-AC0B-4260-8368-08E0A22D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DAB8-EC07-4CCF-96EA-5D8ACDAE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38F1AC-9961-4786-A189-20863DD97F68}"/>
              </a:ext>
            </a:extLst>
          </p:cNvPr>
          <p:cNvCxnSpPr>
            <a:cxnSpLocks/>
          </p:cNvCxnSpPr>
          <p:nvPr/>
        </p:nvCxnSpPr>
        <p:spPr>
          <a:xfrm flipH="1">
            <a:off x="571500" y="1780979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1654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75F678-EC03-4845-A51B-C90FA6A15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77953" y="797251"/>
            <a:ext cx="2483929" cy="52837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A8B4D-A39F-4528-975A-9C84BEE77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6094" y="797251"/>
            <a:ext cx="8101072" cy="52837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E4A23-6984-4AD1-A51D-600EDC263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3E28-C341-49CC-BAAB-0C0D1982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D54A-8E86-4026-8DD0-5B0979BB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CB05DA4-DF32-4D7A-9E4D-36309C90C5BB}"/>
              </a:ext>
            </a:extLst>
          </p:cNvPr>
          <p:cNvCxnSpPr>
            <a:cxnSpLocks/>
          </p:cNvCxnSpPr>
          <p:nvPr/>
        </p:nvCxnSpPr>
        <p:spPr>
          <a:xfrm flipH="1">
            <a:off x="566094" y="57711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7CC7262-4997-41E4-976D-BA82E148280F}"/>
              </a:ext>
            </a:extLst>
          </p:cNvPr>
          <p:cNvCxnSpPr>
            <a:cxnSpLocks/>
          </p:cNvCxnSpPr>
          <p:nvPr/>
        </p:nvCxnSpPr>
        <p:spPr>
          <a:xfrm flipV="1">
            <a:off x="8875226" y="571500"/>
            <a:ext cx="0" cy="57114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F5063B5-E478-4C41-AD40-49A39AE07429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237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2ED8-7F53-4C03-A740-493E5079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11087-99A9-4100-B5F7-520880DE3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499" y="2075688"/>
            <a:ext cx="11059811" cy="3910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B4B20-1A65-4A26-B11E-6095083A1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D52D3-E985-4FEB-89B9-57C754711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A751A-C72D-47C1-A7A6-E8510A40C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04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81F78-07BF-45A9-92D4-E4E0A1E8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914255"/>
            <a:ext cx="6867115" cy="5009471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C2A83-A380-4828-BC68-C065C8BC5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817" y="914399"/>
            <a:ext cx="2370268" cy="2670273"/>
          </a:xfrm>
        </p:spPr>
        <p:txBody>
          <a:bodyPr anchor="t">
            <a:normAutofit/>
          </a:bodyPr>
          <a:lstStyle>
            <a:lvl1pPr marL="0" indent="0">
              <a:lnSpc>
                <a:spcPct val="130000"/>
              </a:lnSpc>
              <a:buNone/>
              <a:defRPr sz="14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92B2F-8804-4195-A779-F5C67C25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9C26-4411-4833-A917-A45E62D5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C7C7-F862-434D-A87A-DECE9FD2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40BAA4B-C4C0-40C1-8DC8-B4E2F8A68E12}"/>
              </a:ext>
            </a:extLst>
          </p:cNvPr>
          <p:cNvCxnSpPr>
            <a:cxnSpLocks/>
          </p:cNvCxnSpPr>
          <p:nvPr/>
        </p:nvCxnSpPr>
        <p:spPr>
          <a:xfrm>
            <a:off x="8872625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0A2259-2540-4B32-A999-2B46A6790E3D}"/>
              </a:ext>
            </a:extLst>
          </p:cNvPr>
          <p:cNvCxnSpPr>
            <a:cxnSpLocks/>
          </p:cNvCxnSpPr>
          <p:nvPr/>
        </p:nvCxnSpPr>
        <p:spPr>
          <a:xfrm flipH="1">
            <a:off x="566094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EFB0ED-3F76-4403-AD0B-E738DD9D8CB6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805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BD5F-CF53-4DD5-B8C5-27BBA2BB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09684"/>
            <a:ext cx="11049000" cy="1057160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C2E1-5D5E-409F-BEE8-F48CE86F5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447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BBF823-1BFB-4CF0-BAF4-D660C8F1A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7082" y="2074990"/>
            <a:ext cx="5181600" cy="4101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816E-EE02-44A4-8B81-B324ECFD7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D9E4-A693-44D2-A3E8-E3AABC905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4F669F-4B8E-415D-A9BF-AD451F452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0AF959-FCDC-4B92-9324-06A06C0D56F2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7190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85E5-82C4-4BAE-B2B0-A078ABD6C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469" y="699118"/>
            <a:ext cx="11025062" cy="1063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15C7-F445-40F7-88F6-FD6526269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468" y="2022883"/>
            <a:ext cx="5230469" cy="564079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652C35-AA8E-4154-8A78-7DE9590E1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469" y="2866031"/>
            <a:ext cx="5157787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7EAC6-567C-4A4A-BB10-57EC14B97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1470" y="2022883"/>
            <a:ext cx="5183188" cy="564080"/>
          </a:xfrm>
        </p:spPr>
        <p:txBody>
          <a:bodyPr anchor="ctr">
            <a:norm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9A083F-AD60-4437-B32A-44035D78A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1470" y="2866031"/>
            <a:ext cx="5183188" cy="3227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BF86F-3266-4551-B680-06F401FFE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5B38FE-80F9-4582-B2E1-B067C28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7BEF32-F637-47A1-9ED3-AFC4F79F3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0C508D4-7C99-4B8D-BCDE-F0001BD345D9}"/>
              </a:ext>
            </a:extLst>
          </p:cNvPr>
          <p:cNvCxnSpPr>
            <a:cxnSpLocks/>
          </p:cNvCxnSpPr>
          <p:nvPr/>
        </p:nvCxnSpPr>
        <p:spPr>
          <a:xfrm flipV="1">
            <a:off x="6101405" y="1883336"/>
            <a:ext cx="0" cy="4399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9BF61B-7951-48F4-982B-9401A483FFBF}"/>
              </a:ext>
            </a:extLst>
          </p:cNvPr>
          <p:cNvCxnSpPr>
            <a:cxnSpLocks/>
          </p:cNvCxnSpPr>
          <p:nvPr/>
        </p:nvCxnSpPr>
        <p:spPr>
          <a:xfrm flipH="1">
            <a:off x="577485" y="273859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392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94CB-6BE5-4B9E-B0A6-54F83B201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717452"/>
            <a:ext cx="11049000" cy="1161836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E8643C-1A5D-4F23-B0D7-5B46F5E45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A3394-78CC-43B0-9762-5E826F8B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47F0A-1980-4E13-AB22-AE3B8AA4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E9D858B-8A9C-4235-B151-81C99A3D20D2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7798B-3ECB-4076-8955-A82116BB0D2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5388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C61D85-3E72-406F-AB26-B4ED9491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9C831E-4321-467E-9090-C89C48CF2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A9556-B3D8-4403-835F-11AE2D40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222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0AA48-D521-423D-B185-6490EF57B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01" y="810344"/>
            <a:ext cx="3478084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E6DD-DDD2-4ED6-B8A9-A8B6D765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09" y="931232"/>
            <a:ext cx="6700679" cy="50793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08F5E-AD33-4ACF-84C9-78B0FF6BE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500" y="2578608"/>
            <a:ext cx="3478783" cy="34172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7604E-7DD4-4497-B325-74F899E8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2BEED-A8F6-4256-9539-4434694AA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A1AA6-EE0B-48FD-A7DE-6CEE6A8C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F35B32-9A23-4805-94A6-96826D202139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62BA7DA-3944-40D4-91CD-40CA24DBB79B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EA0B78-39E7-4039-B8BE-4F425688C6DF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68B99C-0744-42EE-9713-AB0CEC3F5D85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6811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2732-5D39-4B30-A499-D51BABC88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499" y="802204"/>
            <a:ext cx="3478787" cy="1408062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F5AEC-77BC-4A52-8A56-C6479CA6A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23467" y="847384"/>
            <a:ext cx="6907844" cy="521681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9240-8762-4C7D-AF22-A844CB2EC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1498" y="2574906"/>
            <a:ext cx="3478787" cy="343571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95685-E45D-4E74-8B78-D3B8E85C4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FCBA3-0FF5-47C2-901A-645F6185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30381-5320-46AD-A0B9-7C04B3E5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357A432-D933-402A-8657-216EE20450EE}"/>
              </a:ext>
            </a:extLst>
          </p:cNvPr>
          <p:cNvCxnSpPr>
            <a:cxnSpLocks/>
          </p:cNvCxnSpPr>
          <p:nvPr/>
        </p:nvCxnSpPr>
        <p:spPr>
          <a:xfrm flipH="1">
            <a:off x="571500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1B1E0F3-D71B-436F-A10B-B6EA7125F684}"/>
              </a:ext>
            </a:extLst>
          </p:cNvPr>
          <p:cNvCxnSpPr>
            <a:cxnSpLocks/>
          </p:cNvCxnSpPr>
          <p:nvPr/>
        </p:nvCxnSpPr>
        <p:spPr>
          <a:xfrm flipV="1">
            <a:off x="4419601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DEE64F5-2B48-4A2E-BA5E-1D37F1A7C9A3}"/>
              </a:ext>
            </a:extLst>
          </p:cNvPr>
          <p:cNvCxnSpPr>
            <a:cxnSpLocks/>
          </p:cNvCxnSpPr>
          <p:nvPr/>
        </p:nvCxnSpPr>
        <p:spPr>
          <a:xfrm flipH="1">
            <a:off x="571501" y="2406845"/>
            <a:ext cx="3848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9BF9AA-A2C8-4233-B597-EB11C6D6A0E0}"/>
              </a:ext>
            </a:extLst>
          </p:cNvPr>
          <p:cNvCxnSpPr>
            <a:cxnSpLocks/>
          </p:cNvCxnSpPr>
          <p:nvPr/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5394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E1467D-9ED1-4211-A71E-41C91C75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689289"/>
            <a:ext cx="11049000" cy="108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8A6A1-C9C7-4FDF-B4DA-1E86B6A35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1499" y="2075688"/>
            <a:ext cx="11059811" cy="381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CC44A-C635-4CD0-90E9-D9503AF4C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6732" y="6397103"/>
            <a:ext cx="30919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fld id="{1C8322F6-1C60-46CF-968C-BC20E470F443}" type="datetimeFigureOut">
              <a:rPr lang="en-US" smtClean="0"/>
              <a:t>5/15/23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BF682-1A47-492C-81E3-9DB0A50EC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5782" y="63971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C814B-9105-44ED-98A9-D326B2E2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4553" y="6397103"/>
            <a:ext cx="7007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EEB83C2-341F-4C28-A243-1C56DDDA54D3}" type="slidenum">
              <a:rPr lang="en-US" smtClean="0"/>
              <a:t>‹N°›</a:t>
            </a:fld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814345-41DE-42C5-8657-66C1417DF81A}"/>
              </a:ext>
            </a:extLst>
          </p:cNvPr>
          <p:cNvCxnSpPr>
            <a:cxnSpLocks/>
          </p:cNvCxnSpPr>
          <p:nvPr/>
        </p:nvCxnSpPr>
        <p:spPr>
          <a:xfrm flipH="1">
            <a:off x="566094" y="6286347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68E419-3727-4F5E-8840-AF149B33B0B7}"/>
              </a:ext>
            </a:extLst>
          </p:cNvPr>
          <p:cNvCxnSpPr>
            <a:cxnSpLocks/>
          </p:cNvCxnSpPr>
          <p:nvPr/>
        </p:nvCxnSpPr>
        <p:spPr>
          <a:xfrm flipH="1">
            <a:off x="577485" y="1883336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9B6EC-D7AE-452F-8D0C-D11BD3377F3E}"/>
              </a:ext>
            </a:extLst>
          </p:cNvPr>
          <p:cNvCxnSpPr>
            <a:cxnSpLocks/>
          </p:cNvCxnSpPr>
          <p:nvPr/>
        </p:nvCxnSpPr>
        <p:spPr>
          <a:xfrm flipH="1">
            <a:off x="577485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348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6" r:id="rId6"/>
    <p:sldLayoutId id="2147483811" r:id="rId7"/>
    <p:sldLayoutId id="2147483812" r:id="rId8"/>
    <p:sldLayoutId id="2147483813" r:id="rId9"/>
    <p:sldLayoutId id="2147483815" r:id="rId10"/>
    <p:sldLayoutId id="214748381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100" baseline="0">
          <a:solidFill>
            <a:schemeClr val="tx1"/>
          </a:solidFill>
          <a:latin typeface="Batang" panose="02030600000101010101" pitchFamily="18" charset="-127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venir Next LT Pro Light" panose="020B03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D26BC87E-DCC8-4E66-972D-A587756DF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41F730E-3CE8-BCAA-E422-B044D46B24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557" y="2140828"/>
            <a:ext cx="3898392" cy="5049781"/>
          </a:xfrm>
        </p:spPr>
        <p:txBody>
          <a:bodyPr anchor="t">
            <a:normAutofit/>
          </a:bodyPr>
          <a:lstStyle/>
          <a:p>
            <a:r>
              <a:rPr lang="fr-FR" b="1" i="0" u="none" strike="noStrike" dirty="0">
                <a:effectLst/>
                <a:latin typeface="-apple-system"/>
              </a:rPr>
              <a:t>Music &amp; Mental </a:t>
            </a:r>
            <a:r>
              <a:rPr lang="fr-FR" b="1" i="0" u="none" strike="noStrike" dirty="0" err="1">
                <a:effectLst/>
                <a:latin typeface="-apple-system"/>
              </a:rPr>
              <a:t>Health</a:t>
            </a:r>
            <a:r>
              <a:rPr lang="fr-FR" b="1" i="0" u="none" strike="noStrike" dirty="0">
                <a:effectLst/>
                <a:latin typeface="-apple-system"/>
              </a:rPr>
              <a:t> Survey </a:t>
            </a:r>
            <a:r>
              <a:rPr lang="fr-FR" b="1" i="0" u="none" strike="noStrike" dirty="0" err="1">
                <a:effectLst/>
                <a:latin typeface="-apple-system"/>
              </a:rPr>
              <a:t>Results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34A25D4-F9F0-19AD-68BA-B67550F943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93380" y="5517501"/>
            <a:ext cx="5827117" cy="521741"/>
          </a:xfrm>
        </p:spPr>
        <p:txBody>
          <a:bodyPr>
            <a:normAutofit/>
          </a:bodyPr>
          <a:lstStyle/>
          <a:p>
            <a:r>
              <a:rPr lang="fr-FR" dirty="0" err="1">
                <a:latin typeface="-apple-system"/>
              </a:rPr>
              <a:t>Does</a:t>
            </a:r>
            <a:r>
              <a:rPr lang="fr-FR" dirty="0">
                <a:latin typeface="-apple-system"/>
              </a:rPr>
              <a:t> music help to </a:t>
            </a:r>
            <a:r>
              <a:rPr lang="fr-FR" dirty="0" err="1">
                <a:latin typeface="-apple-system"/>
              </a:rPr>
              <a:t>reduce</a:t>
            </a:r>
            <a:r>
              <a:rPr lang="fr-FR" dirty="0">
                <a:latin typeface="-apple-system"/>
              </a:rPr>
              <a:t> </a:t>
            </a:r>
            <a:r>
              <a:rPr lang="fr-FR" dirty="0" err="1">
                <a:latin typeface="-apple-system"/>
              </a:rPr>
              <a:t>discorders</a:t>
            </a:r>
            <a:r>
              <a:rPr lang="fr-FR" b="0" i="0" u="none" strike="noStrike" dirty="0">
                <a:effectLst/>
                <a:latin typeface="-apple-system"/>
              </a:rPr>
              <a:t>?</a:t>
            </a:r>
            <a:endParaRPr lang="fr-FR" dirty="0"/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8B45C962-0D68-4A01-9627-70DEBBC36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175" y="571500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F1D89FBF-493B-4E7D-B511-7E40674F6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24500" y="573971"/>
            <a:ext cx="0" cy="57125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 descr="Une image contenant instrument de musique, dessin humoristique, texte, instrument à cordes&#10;&#10;Description générée automatiquement">
            <a:extLst>
              <a:ext uri="{FF2B5EF4-FFF2-40B4-BE49-F238E27FC236}">
                <a16:creationId xmlns:a16="http://schemas.microsoft.com/office/drawing/2014/main" id="{72CA8F04-3E0C-E849-6B03-097EFDD541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37" r="43106"/>
          <a:stretch/>
        </p:blipFill>
        <p:spPr>
          <a:xfrm>
            <a:off x="6600052" y="853692"/>
            <a:ext cx="4220776" cy="4367235"/>
          </a:xfrm>
          <a:prstGeom prst="rect">
            <a:avLst/>
          </a:prstGeom>
        </p:spPr>
      </p:pic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BCC744E-5590-4542-B37F-B764470BF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176" y="6286500"/>
            <a:ext cx="110433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D2A5225F-A508-C53A-B6B0-4C45B78B713B}"/>
              </a:ext>
            </a:extLst>
          </p:cNvPr>
          <p:cNvSpPr txBox="1"/>
          <p:nvPr/>
        </p:nvSpPr>
        <p:spPr>
          <a:xfrm>
            <a:off x="9696389" y="6286500"/>
            <a:ext cx="15508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/>
              <a:t>Axèle</a:t>
            </a:r>
            <a:r>
              <a:rPr lang="fr-FR" sz="1200" dirty="0"/>
              <a:t> and </a:t>
            </a:r>
            <a:r>
              <a:rPr lang="fr-FR" sz="1200" dirty="0" err="1"/>
              <a:t>Jamyang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2322601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40FCEE-B6E2-46D0-9BB0-F45F79545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1">
            <a:extLst>
              <a:ext uri="{FF2B5EF4-FFF2-40B4-BE49-F238E27FC236}">
                <a16:creationId xmlns:a16="http://schemas.microsoft.com/office/drawing/2014/main" id="{3BD2FB83-3783-4477-80B5-DA5BF10BA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13">
            <a:extLst>
              <a:ext uri="{FF2B5EF4-FFF2-40B4-BE49-F238E27FC236}">
                <a16:creationId xmlns:a16="http://schemas.microsoft.com/office/drawing/2014/main" id="{E83EA203-71D5-49C0-9626-FFA8E4678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C63AB9E1-499E-41EB-A74E-905920CCD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DCA5DF1-F0EA-490F-6740-94B7EF427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822960"/>
            <a:ext cx="10956558" cy="9676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/>
              <a:t>Impact of music :</a:t>
            </a:r>
          </a:p>
        </p:txBody>
      </p:sp>
      <p:cxnSp>
        <p:nvCxnSpPr>
          <p:cNvPr id="25" name="Straight Connector 17">
            <a:extLst>
              <a:ext uri="{FF2B5EF4-FFF2-40B4-BE49-F238E27FC236}">
                <a16:creationId xmlns:a16="http://schemas.microsoft.com/office/drawing/2014/main" id="{CEEA40C4-6B9E-4B9E-8CDF-A0C572462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573757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Espace réservé du contenu 4" descr="Une image contenant texte, clipart, dessin humoristique, Dessin animé&#10;&#10;Description générée automatiquement">
            <a:extLst>
              <a:ext uri="{FF2B5EF4-FFF2-40B4-BE49-F238E27FC236}">
                <a16:creationId xmlns:a16="http://schemas.microsoft.com/office/drawing/2014/main" id="{E62FD93D-456E-BB01-FB97-DCF27E3E0F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768" b="5416"/>
          <a:stretch/>
        </p:blipFill>
        <p:spPr>
          <a:xfrm>
            <a:off x="1192700" y="1897807"/>
            <a:ext cx="2966577" cy="2768279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79A2A06-A424-4BBD-A8A4-293F16F1B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240579"/>
            <a:ext cx="110362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E458AAC-F667-498F-A263-A8C7AB4FC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1819" y="6289514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ZoneTexte 5">
            <a:extLst>
              <a:ext uri="{FF2B5EF4-FFF2-40B4-BE49-F238E27FC236}">
                <a16:creationId xmlns:a16="http://schemas.microsoft.com/office/drawing/2014/main" id="{B5DD8EA8-49FA-81EB-26AD-B721A9B78FE2}"/>
              </a:ext>
            </a:extLst>
          </p:cNvPr>
          <p:cNvSpPr txBox="1"/>
          <p:nvPr/>
        </p:nvSpPr>
        <p:spPr>
          <a:xfrm>
            <a:off x="4629778" y="2365151"/>
            <a:ext cx="639123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0" i="0" u="none" strike="noStrike" dirty="0">
                <a:effectLst/>
                <a:latin typeface="Söhne"/>
              </a:rPr>
              <a:t>Music has a </a:t>
            </a:r>
            <a:r>
              <a:rPr lang="fr-FR" b="0" i="0" u="none" strike="noStrike" dirty="0" err="1">
                <a:effectLst/>
                <a:latin typeface="Söhne"/>
              </a:rPr>
              <a:t>significant</a:t>
            </a:r>
            <a:r>
              <a:rPr lang="fr-FR" b="0" i="0" u="none" strike="noStrike" dirty="0">
                <a:effectLst/>
                <a:latin typeface="Söhne"/>
              </a:rPr>
              <a:t> impact on </a:t>
            </a:r>
            <a:r>
              <a:rPr lang="fr-FR" b="0" i="0" u="none" strike="noStrike" dirty="0" err="1">
                <a:effectLst/>
                <a:latin typeface="Söhne"/>
              </a:rPr>
              <a:t>psychology</a:t>
            </a:r>
            <a:r>
              <a:rPr lang="fr-FR" b="0" i="0" u="none" strike="noStrike" dirty="0">
                <a:effectLst/>
                <a:latin typeface="Söhne"/>
              </a:rPr>
              <a:t>, as </a:t>
            </a:r>
            <a:r>
              <a:rPr lang="fr-FR" b="0" i="0" u="none" strike="noStrike" dirty="0" err="1">
                <a:effectLst/>
                <a:latin typeface="Söhne"/>
              </a:rPr>
              <a:t>mood</a:t>
            </a:r>
            <a:r>
              <a:rPr lang="fr-FR" b="0" i="0" u="none" strike="noStrike" dirty="0">
                <a:effectLst/>
                <a:latin typeface="Söhne"/>
              </a:rPr>
              <a:t> </a:t>
            </a:r>
            <a:r>
              <a:rPr lang="fr-FR" b="0" i="0" u="none" strike="noStrike" dirty="0" err="1">
                <a:effectLst/>
                <a:latin typeface="Söhne"/>
              </a:rPr>
              <a:t>regulation</a:t>
            </a:r>
            <a:r>
              <a:rPr lang="fr-FR" b="0" i="0" u="none" strike="noStrike" dirty="0">
                <a:effectLst/>
                <a:latin typeface="Söhne"/>
              </a:rPr>
              <a:t>, </a:t>
            </a:r>
          </a:p>
          <a:p>
            <a:r>
              <a:rPr lang="fr-FR" b="0" i="0" u="none" strike="noStrike" dirty="0">
                <a:effectLst/>
                <a:latin typeface="Söhne"/>
              </a:rPr>
              <a:t> </a:t>
            </a:r>
            <a:r>
              <a:rPr lang="fr-FR" b="0" i="0" u="none" strike="noStrike" dirty="0" err="1">
                <a:effectLst/>
                <a:latin typeface="Söhne"/>
              </a:rPr>
              <a:t>it</a:t>
            </a:r>
            <a:r>
              <a:rPr lang="fr-FR" b="0" i="0" u="none" strike="noStrike" dirty="0">
                <a:effectLst/>
                <a:latin typeface="Söhne"/>
              </a:rPr>
              <a:t> can affect </a:t>
            </a:r>
            <a:r>
              <a:rPr lang="fr-FR" b="0" i="0" u="none" strike="noStrike" dirty="0" err="1">
                <a:effectLst/>
                <a:latin typeface="Söhne"/>
              </a:rPr>
              <a:t>our</a:t>
            </a:r>
            <a:r>
              <a:rPr lang="fr-FR" b="0" i="0" u="none" strike="noStrike" dirty="0">
                <a:effectLst/>
                <a:latin typeface="Söhne"/>
              </a:rPr>
              <a:t> </a:t>
            </a:r>
            <a:r>
              <a:rPr lang="fr-FR" b="0" i="0" u="none" strike="noStrike" dirty="0" err="1">
                <a:effectLst/>
                <a:latin typeface="Söhne"/>
              </a:rPr>
              <a:t>emotional</a:t>
            </a:r>
            <a:r>
              <a:rPr lang="fr-FR" b="0" i="0" u="none" strike="noStrike" dirty="0">
                <a:effectLst/>
                <a:latin typeface="Söhne"/>
              </a:rPr>
              <a:t> expression, </a:t>
            </a:r>
          </a:p>
          <a:p>
            <a:r>
              <a:rPr lang="fr-FR" b="0" i="0" u="none" strike="noStrike" dirty="0">
                <a:effectLst/>
                <a:latin typeface="Söhne"/>
              </a:rPr>
              <a:t>social bonding and can </a:t>
            </a:r>
            <a:r>
              <a:rPr lang="fr-FR" b="0" i="0" u="none" strike="noStrike" dirty="0" err="1">
                <a:effectLst/>
                <a:latin typeface="Söhne"/>
              </a:rPr>
              <a:t>reduce</a:t>
            </a:r>
            <a:r>
              <a:rPr lang="fr-FR" b="0" i="0" u="none" strike="noStrike" dirty="0">
                <a:effectLst/>
                <a:latin typeface="Söhne"/>
              </a:rPr>
              <a:t> stress. </a:t>
            </a:r>
          </a:p>
          <a:p>
            <a:br>
              <a:rPr lang="fr-FR" dirty="0"/>
            </a:br>
            <a:r>
              <a:rPr lang="fr-FR" b="0" i="0" u="none" strike="noStrike" dirty="0">
                <a:effectLst/>
                <a:latin typeface="Söhne"/>
              </a:rPr>
              <a:t> </a:t>
            </a:r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0A942B7-B526-B68B-5F4F-388607A45979}"/>
              </a:ext>
            </a:extLst>
          </p:cNvPr>
          <p:cNvSpPr txBox="1"/>
          <p:nvPr/>
        </p:nvSpPr>
        <p:spPr>
          <a:xfrm>
            <a:off x="7326157" y="5553107"/>
            <a:ext cx="382579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b="0" i="0" u="none" strike="noStrike" dirty="0">
                <a:effectLst/>
                <a:latin typeface="Söhne"/>
              </a:rPr>
              <a:t>Source: The </a:t>
            </a:r>
            <a:r>
              <a:rPr lang="fr-FR" sz="1200" b="0" i="0" u="none" strike="noStrike" dirty="0" err="1">
                <a:effectLst/>
                <a:latin typeface="Söhne"/>
              </a:rPr>
              <a:t>effect</a:t>
            </a:r>
            <a:r>
              <a:rPr lang="fr-FR" sz="1200" b="0" i="0" u="none" strike="noStrike" dirty="0">
                <a:effectLst/>
                <a:latin typeface="Söhne"/>
              </a:rPr>
              <a:t> of music </a:t>
            </a:r>
            <a:r>
              <a:rPr lang="fr-FR" sz="1200" b="0" i="0" u="none" strike="noStrike" dirty="0" err="1">
                <a:effectLst/>
                <a:latin typeface="Söhne"/>
              </a:rPr>
              <a:t>listening</a:t>
            </a:r>
            <a:r>
              <a:rPr lang="fr-FR" sz="1200" b="0" i="0" u="none" strike="noStrike" dirty="0">
                <a:effectLst/>
                <a:latin typeface="Söhne"/>
              </a:rPr>
              <a:t> on </a:t>
            </a:r>
            <a:r>
              <a:rPr lang="fr-FR" sz="1200" b="0" i="0" u="none" strike="noStrike" dirty="0" err="1">
                <a:effectLst/>
                <a:latin typeface="Söhne"/>
              </a:rPr>
              <a:t>work</a:t>
            </a:r>
            <a:r>
              <a:rPr lang="fr-FR" sz="1200" b="0" i="0" u="none" strike="noStrike" dirty="0">
                <a:effectLst/>
                <a:latin typeface="Söhne"/>
              </a:rPr>
              <a:t> performance</a:t>
            </a:r>
          </a:p>
          <a:p>
            <a:r>
              <a:rPr lang="fr-FR" sz="1200" b="0" i="0" u="none" strike="noStrike" dirty="0" err="1">
                <a:effectLst/>
                <a:latin typeface="Söhne"/>
              </a:rPr>
              <a:t>Lesiuk</a:t>
            </a:r>
            <a:r>
              <a:rPr lang="fr-FR" sz="1200" b="0" i="0" u="none" strike="noStrike" dirty="0">
                <a:effectLst/>
                <a:latin typeface="Söhne"/>
              </a:rPr>
              <a:t>, </a:t>
            </a:r>
            <a:r>
              <a:rPr lang="fr-FR" sz="1200" b="0" i="0" u="none" strike="noStrike" dirty="0" err="1">
                <a:effectLst/>
                <a:latin typeface="Söhne"/>
              </a:rPr>
              <a:t>T</a:t>
            </a:r>
            <a:r>
              <a:rPr lang="fr-FR" sz="1200" b="0" i="0" u="none" strike="noStrike" dirty="0">
                <a:effectLst/>
                <a:latin typeface="Söhne"/>
              </a:rPr>
              <a:t>. (2005).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5947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10">
            <a:extLst>
              <a:ext uri="{FF2B5EF4-FFF2-40B4-BE49-F238E27FC236}">
                <a16:creationId xmlns:a16="http://schemas.microsoft.com/office/drawing/2014/main" id="{A240FCEE-B6E2-46D0-9BB0-F45F79545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71500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12">
            <a:extLst>
              <a:ext uri="{FF2B5EF4-FFF2-40B4-BE49-F238E27FC236}">
                <a16:creationId xmlns:a16="http://schemas.microsoft.com/office/drawing/2014/main" id="{3BD2FB83-3783-4477-80B5-DA5BF10BA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2482" y="571500"/>
            <a:ext cx="0" cy="571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14">
            <a:extLst>
              <a:ext uri="{FF2B5EF4-FFF2-40B4-BE49-F238E27FC236}">
                <a16:creationId xmlns:a16="http://schemas.microsoft.com/office/drawing/2014/main" id="{E83EA203-71D5-49C0-9626-FFA8E4678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7485" y="6283518"/>
            <a:ext cx="110598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16">
            <a:extLst>
              <a:ext uri="{FF2B5EF4-FFF2-40B4-BE49-F238E27FC236}">
                <a16:creationId xmlns:a16="http://schemas.microsoft.com/office/drawing/2014/main" id="{C63AB9E1-499E-41EB-A74E-905920CCDF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82" y="0"/>
            <a:ext cx="1219878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FBDAED9-7ABF-4ACA-15D9-2EB1EB369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822960"/>
            <a:ext cx="10956558" cy="9676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Process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93F597-5FC5-5162-59E8-0D9F3602A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407" y="5389516"/>
            <a:ext cx="11144921" cy="7572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r">
              <a:lnSpc>
                <a:spcPct val="130000"/>
              </a:lnSpc>
              <a:buNone/>
            </a:pPr>
            <a:r>
              <a:rPr lang="en-US" sz="1400" cap="all" spc="300" dirty="0"/>
              <a:t>Trello.</a:t>
            </a:r>
          </a:p>
        </p:txBody>
      </p:sp>
      <p:cxnSp>
        <p:nvCxnSpPr>
          <p:cNvPr id="29" name="Straight Connector 18">
            <a:extLst>
              <a:ext uri="{FF2B5EF4-FFF2-40B4-BE49-F238E27FC236}">
                <a16:creationId xmlns:a16="http://schemas.microsoft.com/office/drawing/2014/main" id="{CEEA40C4-6B9E-4B9E-8CDF-A0C572462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5869" y="573757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 descr="Une image contenant texte, logiciel, Logiciel multimédia, Page web&#10;&#10;Description générée automatiquement">
            <a:extLst>
              <a:ext uri="{FF2B5EF4-FFF2-40B4-BE49-F238E27FC236}">
                <a16:creationId xmlns:a16="http://schemas.microsoft.com/office/drawing/2014/main" id="{2D2A0D86-D2F5-3E93-3FBE-887B84F7E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726" y="1962097"/>
            <a:ext cx="7404631" cy="2924830"/>
          </a:xfrm>
          <a:prstGeom prst="rect">
            <a:avLst/>
          </a:prstGeom>
        </p:spPr>
      </p:pic>
      <p:cxnSp>
        <p:nvCxnSpPr>
          <p:cNvPr id="30" name="Straight Connector 20">
            <a:extLst>
              <a:ext uri="{FF2B5EF4-FFF2-40B4-BE49-F238E27FC236}">
                <a16:creationId xmlns:a16="http://schemas.microsoft.com/office/drawing/2014/main" id="{179A2A06-A424-4BBD-A8A4-293F16F1B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71501" y="5240579"/>
            <a:ext cx="110362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22">
            <a:extLst>
              <a:ext uri="{FF2B5EF4-FFF2-40B4-BE49-F238E27FC236}">
                <a16:creationId xmlns:a16="http://schemas.microsoft.com/office/drawing/2014/main" id="{AE458AAC-F667-498F-A263-A8C7AB4FC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61819" y="6289514"/>
            <a:ext cx="1105479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9081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44A1E4-8EFB-DCCB-57A9-D10672411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Our </a:t>
            </a:r>
            <a:r>
              <a:rPr lang="fr-FR" b="1" dirty="0" err="1"/>
              <a:t>Dataset</a:t>
            </a:r>
            <a:r>
              <a:rPr lang="fr-FR" b="1" dirty="0"/>
              <a:t> :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A30035B-E490-E8BA-3005-6AAD9B4E4072}"/>
              </a:ext>
            </a:extLst>
          </p:cNvPr>
          <p:cNvSpPr txBox="1"/>
          <p:nvPr/>
        </p:nvSpPr>
        <p:spPr>
          <a:xfrm>
            <a:off x="571500" y="1870141"/>
            <a:ext cx="55533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b="1" dirty="0">
                <a:solidFill>
                  <a:srgbClr val="F28E2B"/>
                </a:solidFill>
                <a:effectLst/>
                <a:latin typeface="Tableau Book"/>
              </a:rPr>
              <a:t>33</a:t>
            </a:r>
            <a:r>
              <a:rPr lang="fr-FR" sz="1800" dirty="0">
                <a:solidFill>
                  <a:srgbClr val="666666"/>
                </a:solidFill>
                <a:effectLst/>
                <a:latin typeface="Tableau Book"/>
              </a:rPr>
              <a:t> </a:t>
            </a:r>
            <a:r>
              <a:rPr lang="fr-FR" sz="1800" dirty="0" err="1">
                <a:solidFill>
                  <a:srgbClr val="666666"/>
                </a:solidFill>
                <a:effectLst/>
                <a:latin typeface="Tableau Book"/>
              </a:rPr>
              <a:t>columns</a:t>
            </a:r>
            <a:r>
              <a:rPr lang="fr-FR" dirty="0">
                <a:solidFill>
                  <a:srgbClr val="666666"/>
                </a:solidFill>
                <a:latin typeface="Tableau Book"/>
              </a:rPr>
              <a:t> of 736 </a:t>
            </a:r>
            <a:r>
              <a:rPr lang="fr-FR" dirty="0" err="1">
                <a:solidFill>
                  <a:srgbClr val="666666"/>
                </a:solidFill>
                <a:latin typeface="Tableau Book"/>
              </a:rPr>
              <a:t>rows</a:t>
            </a:r>
            <a:r>
              <a:rPr lang="fr-FR" dirty="0">
                <a:solidFill>
                  <a:srgbClr val="666666"/>
                </a:solidFill>
                <a:latin typeface="Tableau Book"/>
              </a:rPr>
              <a:t>  of </a:t>
            </a:r>
            <a:r>
              <a:rPr lang="fr-FR" dirty="0" err="1">
                <a:solidFill>
                  <a:srgbClr val="666666"/>
                </a:solidFill>
                <a:latin typeface="Tableau Book"/>
              </a:rPr>
              <a:t>suvey</a:t>
            </a:r>
            <a:r>
              <a:rPr lang="fr-FR" dirty="0">
                <a:solidFill>
                  <a:srgbClr val="666666"/>
                </a:solidFill>
                <a:latin typeface="Tableau Book"/>
              </a:rPr>
              <a:t> </a:t>
            </a:r>
            <a:r>
              <a:rPr lang="fr-FR" dirty="0" err="1">
                <a:solidFill>
                  <a:srgbClr val="666666"/>
                </a:solidFill>
                <a:latin typeface="Tableau Book"/>
              </a:rPr>
              <a:t>answered</a:t>
            </a:r>
            <a:r>
              <a:rPr lang="fr-FR" dirty="0">
                <a:solidFill>
                  <a:srgbClr val="666666"/>
                </a:solidFill>
                <a:latin typeface="Tableau Book"/>
              </a:rPr>
              <a:t> on 3 </a:t>
            </a:r>
            <a:r>
              <a:rPr lang="fr-FR" dirty="0" err="1">
                <a:solidFill>
                  <a:srgbClr val="666666"/>
                </a:solidFill>
                <a:latin typeface="Tableau Book"/>
              </a:rPr>
              <a:t>months</a:t>
            </a:r>
            <a:r>
              <a:rPr lang="fr-FR" dirty="0">
                <a:solidFill>
                  <a:srgbClr val="666666"/>
                </a:solidFill>
                <a:latin typeface="Tableau Book"/>
              </a:rPr>
              <a:t>.</a:t>
            </a:r>
          </a:p>
          <a:p>
            <a:endParaRPr lang="fr-FR" dirty="0">
              <a:solidFill>
                <a:srgbClr val="666666"/>
              </a:solidFill>
              <a:latin typeface="Tableau Book"/>
            </a:endParaRPr>
          </a:p>
          <a:p>
            <a:r>
              <a:rPr lang="fr-FR" dirty="0">
                <a:solidFill>
                  <a:srgbClr val="666666"/>
                </a:solidFill>
                <a:latin typeface="Tableau Book"/>
              </a:rPr>
              <a:t>2022 </a:t>
            </a:r>
            <a:r>
              <a:rPr lang="fr-FR" dirty="0" err="1">
                <a:solidFill>
                  <a:srgbClr val="666666"/>
                </a:solidFill>
                <a:latin typeface="Tableau Book"/>
              </a:rPr>
              <a:t>from</a:t>
            </a:r>
            <a:r>
              <a:rPr lang="fr-FR" dirty="0">
                <a:solidFill>
                  <a:srgbClr val="666666"/>
                </a:solidFill>
                <a:latin typeface="Tableau Book"/>
              </a:rPr>
              <a:t> August to </a:t>
            </a:r>
            <a:r>
              <a:rPr lang="fr-FR" dirty="0" err="1">
                <a:solidFill>
                  <a:srgbClr val="666666"/>
                </a:solidFill>
                <a:latin typeface="Tableau Book"/>
              </a:rPr>
              <a:t>October</a:t>
            </a:r>
            <a:r>
              <a:rPr lang="fr-FR" dirty="0">
                <a:solidFill>
                  <a:srgbClr val="666666"/>
                </a:solidFill>
                <a:latin typeface="Tableau Book"/>
              </a:rPr>
              <a:t>.</a:t>
            </a:r>
          </a:p>
          <a:p>
            <a:r>
              <a:rPr lang="fr-FR" dirty="0">
                <a:solidFill>
                  <a:srgbClr val="666666"/>
                </a:solidFill>
                <a:latin typeface="Tableau Book"/>
              </a:rPr>
              <a:t> </a:t>
            </a:r>
            <a:endParaRPr lang="fr-FR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21678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B42F68-EF1C-1F06-643F-0347558E4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3600" b="1" dirty="0" err="1">
                <a:latin typeface="Helvetica" pitchFamily="2" charset="0"/>
              </a:rPr>
              <a:t>Learned</a:t>
            </a:r>
            <a:r>
              <a:rPr lang="fr-FR" dirty="0">
                <a:latin typeface="Helvetica" pitchFamily="2" charset="0"/>
              </a:rPr>
              <a:t>: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C2DF5B7-4DE3-EB0D-53AC-ABD0B0FD8B1A}"/>
              </a:ext>
            </a:extLst>
          </p:cNvPr>
          <p:cNvSpPr txBox="1"/>
          <p:nvPr/>
        </p:nvSpPr>
        <p:spPr>
          <a:xfrm>
            <a:off x="571500" y="1850263"/>
            <a:ext cx="993913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effectLst/>
                <a:latin typeface="Helvetica Neue" panose="02000503000000020004" pitchFamily="2" charset="0"/>
              </a:rPr>
              <a:t>Most important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is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to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make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a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relevent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chart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than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a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beautiful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chart :  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r>
              <a:rPr lang="fr-FR" b="1" dirty="0">
                <a:latin typeface="Helvetica Neue" panose="02000503000000020004" pitchFamily="2" charset="0"/>
              </a:rPr>
              <a:t>By </a:t>
            </a:r>
            <a:r>
              <a:rPr lang="fr-FR" b="1" dirty="0" err="1">
                <a:latin typeface="Helvetica Neue" panose="02000503000000020004" pitchFamily="2" charset="0"/>
              </a:rPr>
              <a:t>manipulating</a:t>
            </a:r>
            <a:r>
              <a:rPr lang="fr-FR" b="1" dirty="0">
                <a:latin typeface="Helvetica Neue" panose="02000503000000020004" pitchFamily="2" charset="0"/>
              </a:rPr>
              <a:t> </a:t>
            </a:r>
            <a:r>
              <a:rPr lang="fr-FR" b="1" dirty="0" err="1">
                <a:latin typeface="Helvetica Neue" panose="02000503000000020004" pitchFamily="2" charset="0"/>
              </a:rPr>
              <a:t>our</a:t>
            </a:r>
            <a:r>
              <a:rPr lang="fr-FR" b="1" dirty="0">
                <a:latin typeface="Helvetica Neue" panose="02000503000000020004" pitchFamily="2" charset="0"/>
              </a:rPr>
              <a:t> </a:t>
            </a:r>
            <a:r>
              <a:rPr lang="fr-FR" b="1" dirty="0" err="1">
                <a:latin typeface="Helvetica Neue" panose="02000503000000020004" pitchFamily="2" charset="0"/>
              </a:rPr>
              <a:t>dataset</a:t>
            </a:r>
            <a:r>
              <a:rPr lang="fr-FR" b="1" dirty="0">
                <a:latin typeface="Helvetica Neue" panose="02000503000000020004" pitchFamily="2" charset="0"/>
              </a:rPr>
              <a:t>,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our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data are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based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from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3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month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survey</a:t>
            </a:r>
            <a:r>
              <a:rPr lang="fr-FR" b="1" dirty="0">
                <a:latin typeface="Helvetica Neue" panose="02000503000000020004" pitchFamily="2" charset="0"/>
              </a:rPr>
              <a:t> (ex: </a:t>
            </a:r>
            <a:r>
              <a:rPr lang="fr-FR" b="1" dirty="0" err="1">
                <a:latin typeface="Helvetica Neue" panose="02000503000000020004" pitchFamily="2" charset="0"/>
              </a:rPr>
              <a:t>linechart</a:t>
            </a:r>
            <a:r>
              <a:rPr lang="fr-FR" b="1" dirty="0">
                <a:latin typeface="Helvetica Neue" panose="02000503000000020004" pitchFamily="2" charset="0"/>
              </a:rPr>
              <a:t>)</a:t>
            </a:r>
            <a:endParaRPr lang="fr-FR" b="1" dirty="0">
              <a:effectLst/>
              <a:latin typeface="Helvetica Neue" panose="02000503000000020004" pitchFamily="2" charset="0"/>
            </a:endParaRPr>
          </a:p>
          <a:p>
            <a:endParaRPr lang="fr-FR" b="1" dirty="0">
              <a:effectLst/>
              <a:latin typeface="Helvetica Neue" panose="02000503000000020004" pitchFamily="2" charset="0"/>
            </a:endParaRPr>
          </a:p>
          <a:p>
            <a:endParaRPr lang="fr-FR" b="1" dirty="0">
              <a:latin typeface="Helvetica Neue" panose="02000503000000020004" pitchFamily="2" charset="0"/>
            </a:endParaRPr>
          </a:p>
          <a:p>
            <a:endParaRPr lang="fr-FR" dirty="0">
              <a:effectLst/>
              <a:latin typeface="Helvetica Neue" panose="02000503000000020004" pitchFamily="2" charset="0"/>
            </a:endParaRPr>
          </a:p>
          <a:p>
            <a:r>
              <a:rPr lang="fr-FR" b="1" dirty="0">
                <a:effectLst/>
                <a:latin typeface="Helvetica Neue" panose="02000503000000020004" pitchFamily="2" charset="0"/>
              </a:rPr>
              <a:t>TOP 3 </a:t>
            </a:r>
            <a:r>
              <a:rPr lang="fr-FR" b="1" dirty="0">
                <a:latin typeface="Helvetica Neue" panose="02000503000000020004" pitchFamily="2" charset="0"/>
              </a:rPr>
              <a:t>to </a:t>
            </a:r>
            <a:r>
              <a:rPr lang="fr-FR" b="1" dirty="0" err="1">
                <a:latin typeface="Helvetica Neue" panose="02000503000000020004" pitchFamily="2" charset="0"/>
              </a:rPr>
              <a:t>find</a:t>
            </a:r>
            <a:r>
              <a:rPr lang="fr-FR" b="1" dirty="0">
                <a:latin typeface="Helvetica Neue" panose="02000503000000020004" pitchFamily="2" charset="0"/>
              </a:rPr>
              <a:t> « </a:t>
            </a:r>
            <a:r>
              <a:rPr lang="fr-FR" b="1" dirty="0" err="1">
                <a:latin typeface="Helvetica Neue" panose="02000503000000020004" pitchFamily="2" charset="0"/>
              </a:rPr>
              <a:t>Which</a:t>
            </a:r>
            <a:r>
              <a:rPr lang="fr-FR" b="1" dirty="0">
                <a:latin typeface="Helvetica Neue" panose="02000503000000020004" pitchFamily="2" charset="0"/>
              </a:rPr>
              <a:t> </a:t>
            </a:r>
            <a:r>
              <a:rPr lang="fr-FR" b="1" dirty="0">
                <a:effectLst/>
                <a:latin typeface="Helvetica Neue" panose="02000503000000020004" pitchFamily="2" charset="0"/>
              </a:rPr>
              <a:t>genre of music </a:t>
            </a:r>
            <a:r>
              <a:rPr lang="fr-FR" b="1" dirty="0" err="1">
                <a:latin typeface="Helvetica Neue" panose="02000503000000020004" pitchFamily="2" charset="0"/>
              </a:rPr>
              <a:t>is</a:t>
            </a:r>
            <a:r>
              <a:rPr lang="fr-FR" b="1" dirty="0">
                <a:latin typeface="Helvetica Neue" panose="02000503000000020004" pitchFamily="2" charset="0"/>
              </a:rPr>
              <a:t> </a:t>
            </a:r>
            <a:r>
              <a:rPr lang="fr-FR" b="1" dirty="0" err="1">
                <a:latin typeface="Helvetica Neue" panose="02000503000000020004" pitchFamily="2" charset="0"/>
              </a:rPr>
              <a:t>most</a:t>
            </a:r>
            <a:r>
              <a:rPr lang="fr-FR" b="1" dirty="0">
                <a:latin typeface="Helvetica Neue" panose="02000503000000020004" pitchFamily="2" charset="0"/>
              </a:rPr>
              <a:t> </a:t>
            </a:r>
            <a:r>
              <a:rPr lang="fr-FR" b="1" dirty="0" err="1">
                <a:latin typeface="Helvetica Neue" panose="02000503000000020004" pitchFamily="2" charset="0"/>
              </a:rPr>
              <a:t>listened</a:t>
            </a:r>
            <a:r>
              <a:rPr lang="fr-FR" b="1" dirty="0">
                <a:latin typeface="Helvetica Neue" panose="02000503000000020004" pitchFamily="2" charset="0"/>
              </a:rPr>
              <a:t> </a:t>
            </a:r>
            <a:r>
              <a:rPr lang="fr-FR" b="1" dirty="0">
                <a:effectLst/>
                <a:latin typeface="Helvetica Neue" panose="02000503000000020004" pitchFamily="2" charset="0"/>
              </a:rPr>
              <a:t>for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each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</a:t>
            </a:r>
            <a:r>
              <a:rPr lang="fr-FR" b="1" dirty="0">
                <a:latin typeface="Helvetica Neue" panose="02000503000000020004" pitchFamily="2" charset="0"/>
              </a:rPr>
              <a:t>4 </a:t>
            </a:r>
            <a:r>
              <a:rPr lang="fr-FR" b="1" dirty="0" err="1">
                <a:latin typeface="Helvetica Neue" panose="02000503000000020004" pitchFamily="2" charset="0"/>
              </a:rPr>
              <a:t>d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isorder</a:t>
            </a:r>
            <a:r>
              <a:rPr lang="fr-FR" b="1" dirty="0">
                <a:latin typeface="Helvetica Neue" panose="02000503000000020004" pitchFamily="2" charset="0"/>
              </a:rPr>
              <a:t> ? »</a:t>
            </a:r>
          </a:p>
          <a:p>
            <a:endParaRPr lang="fr-FR" dirty="0">
              <a:effectLst/>
              <a:latin typeface="Helvetica Neue" panose="02000503000000020004" pitchFamily="2" charset="0"/>
            </a:endParaRPr>
          </a:p>
          <a:p>
            <a:endParaRPr lang="fr-FR" dirty="0">
              <a:effectLst/>
              <a:latin typeface="Helvetica Neue" panose="02000503000000020004" pitchFamily="2" charset="0"/>
            </a:endParaRPr>
          </a:p>
          <a:p>
            <a:r>
              <a:rPr lang="fr-FR" b="1" dirty="0">
                <a:latin typeface="Helvetica Neue" panose="02000503000000020004" pitchFamily="2" charset="0"/>
              </a:rPr>
              <a:t>S</a:t>
            </a:r>
            <a:r>
              <a:rPr lang="fr-FR" b="1" dirty="0">
                <a:effectLst/>
                <a:latin typeface="Helvetica Neue" panose="02000503000000020004" pitchFamily="2" charset="0"/>
              </a:rPr>
              <a:t>ize of the </a:t>
            </a:r>
            <a:r>
              <a:rPr lang="fr-FR" b="1" dirty="0">
                <a:latin typeface="Helvetica Neue" panose="02000503000000020004" pitchFamily="2" charset="0"/>
              </a:rPr>
              <a:t>D</a:t>
            </a:r>
            <a:r>
              <a:rPr lang="fr-FR" b="1" dirty="0">
                <a:effectLst/>
                <a:latin typeface="Helvetica Neue" panose="02000503000000020004" pitchFamily="2" charset="0"/>
              </a:rPr>
              <a:t>ashboard : manage to ajuste </a:t>
            </a:r>
            <a:r>
              <a:rPr lang="fr-FR" b="1" dirty="0">
                <a:latin typeface="Helvetica Neue" panose="02000503000000020004" pitchFamily="2" charset="0"/>
              </a:rPr>
              <a:t>to </a:t>
            </a:r>
            <a:r>
              <a:rPr lang="fr-FR" b="1" dirty="0" err="1">
                <a:latin typeface="Helvetica Neue" panose="02000503000000020004" pitchFamily="2" charset="0"/>
              </a:rPr>
              <a:t>create</a:t>
            </a:r>
            <a:r>
              <a:rPr lang="fr-FR" b="1" dirty="0">
                <a:latin typeface="Helvetica Neue" panose="02000503000000020004" pitchFamily="2" charset="0"/>
              </a:rPr>
              <a:t> a </a:t>
            </a:r>
            <a:r>
              <a:rPr lang="fr-FR" b="1" dirty="0" err="1">
                <a:latin typeface="Helvetica Neue" panose="02000503000000020004" pitchFamily="2" charset="0"/>
              </a:rPr>
              <a:t>complete</a:t>
            </a:r>
            <a:r>
              <a:rPr lang="fr-FR" b="1" dirty="0">
                <a:effectLst/>
                <a:latin typeface="Helvetica Neue" panose="02000503000000020004" pitchFamily="2" charset="0"/>
              </a:rPr>
              <a:t> the </a:t>
            </a:r>
            <a:r>
              <a:rPr lang="fr-FR" b="1" dirty="0" err="1">
                <a:effectLst/>
                <a:latin typeface="Helvetica Neue" panose="02000503000000020004" pitchFamily="2" charset="0"/>
              </a:rPr>
              <a:t>dashboard</a:t>
            </a:r>
            <a:r>
              <a:rPr lang="fr-FR" b="1" dirty="0">
                <a:effectLst/>
                <a:latin typeface="Helvetica Neue" panose="02000503000000020004" pitchFamily="2" charset="0"/>
              </a:rPr>
              <a:t>?</a:t>
            </a:r>
            <a:endParaRPr lang="fr-FR" b="1" dirty="0">
              <a:latin typeface="Helvetica Neue" panose="02000503000000020004" pitchFamily="2" charset="0"/>
            </a:endParaRPr>
          </a:p>
          <a:p>
            <a:endParaRPr lang="fr-FR" b="1" dirty="0">
              <a:latin typeface="Helvetica Neue" panose="02000503000000020004" pitchFamily="2" charset="0"/>
            </a:endParaRPr>
          </a:p>
          <a:p>
            <a:r>
              <a:rPr lang="fr-FR" b="1" dirty="0">
                <a:latin typeface="Helvetica Neue" panose="02000503000000020004" pitchFamily="2" charset="0"/>
              </a:rPr>
              <a:t>« </a:t>
            </a:r>
            <a:r>
              <a:rPr lang="fr-FR" b="1" dirty="0" err="1">
                <a:latin typeface="Helvetica Neue" panose="02000503000000020004" pitchFamily="2" charset="0"/>
              </a:rPr>
              <a:t>Hours</a:t>
            </a:r>
            <a:r>
              <a:rPr lang="fr-FR" b="1" dirty="0">
                <a:latin typeface="Helvetica Neue" panose="02000503000000020004" pitchFamily="2" charset="0"/>
              </a:rPr>
              <a:t> per </a:t>
            </a:r>
            <a:r>
              <a:rPr lang="fr-FR" b="1" dirty="0" err="1">
                <a:latin typeface="Helvetica Neue" panose="02000503000000020004" pitchFamily="2" charset="0"/>
              </a:rPr>
              <a:t>day</a:t>
            </a:r>
            <a:r>
              <a:rPr lang="fr-FR" b="1" dirty="0">
                <a:latin typeface="Helvetica Neue" panose="02000503000000020004" pitchFamily="2" charset="0"/>
              </a:rPr>
              <a:t> at favorite genre. » B</a:t>
            </a:r>
            <a:r>
              <a:rPr lang="fr-FR" b="1" dirty="0">
                <a:effectLst/>
                <a:latin typeface="Helvetica Neue" panose="02000503000000020004" pitchFamily="2" charset="0"/>
              </a:rPr>
              <a:t>ox plot</a:t>
            </a:r>
            <a:endParaRPr lang="fr-FR" dirty="0">
              <a:effectLst/>
              <a:latin typeface="Helvetica Neue" panose="02000503000000020004" pitchFamily="2" charset="0"/>
            </a:endParaRPr>
          </a:p>
          <a:p>
            <a:r>
              <a:rPr lang="fr-FR" b="1" dirty="0">
                <a:latin typeface="Helvetica Neue" panose="02000503000000020004" pitchFamily="2" charset="0"/>
              </a:rPr>
              <a:t>- Rock, </a:t>
            </a:r>
            <a:r>
              <a:rPr lang="fr-FR" b="1" dirty="0" err="1">
                <a:latin typeface="Helvetica Neue" panose="02000503000000020004" pitchFamily="2" charset="0"/>
              </a:rPr>
              <a:t>Metal</a:t>
            </a:r>
            <a:r>
              <a:rPr lang="fr-FR" b="1" dirty="0">
                <a:latin typeface="Helvetica Neue" panose="02000503000000020004" pitchFamily="2" charset="0"/>
              </a:rPr>
              <a:t>, Pop, classique.</a:t>
            </a:r>
          </a:p>
          <a:p>
            <a:endParaRPr lang="fr-FR" b="1" dirty="0">
              <a:latin typeface="Helvetica Neue" panose="02000503000000020004" pitchFamily="2" charset="0"/>
            </a:endParaRPr>
          </a:p>
          <a:p>
            <a:endParaRPr lang="fr-FR" b="1" dirty="0"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796479"/>
      </p:ext>
    </p:extLst>
  </p:cSld>
  <p:clrMapOvr>
    <a:masterClrMapping/>
  </p:clrMapOvr>
</p:sld>
</file>

<file path=ppt/theme/theme1.xml><?xml version="1.0" encoding="utf-8"?>
<a:theme xmlns:a="http://schemas.openxmlformats.org/drawingml/2006/main" name="AlignmentVTI">
  <a:themeElements>
    <a:clrScheme name="Alignment">
      <a:dk1>
        <a:sysClr val="windowText" lastClr="000000"/>
      </a:dk1>
      <a:lt1>
        <a:sysClr val="window" lastClr="FFFFFF"/>
      </a:lt1>
      <a:dk2>
        <a:srgbClr val="3B3D38"/>
      </a:dk2>
      <a:lt2>
        <a:srgbClr val="F7F2EE"/>
      </a:lt2>
      <a:accent1>
        <a:srgbClr val="928A63"/>
      </a:accent1>
      <a:accent2>
        <a:srgbClr val="B57B6B"/>
      </a:accent2>
      <a:accent3>
        <a:srgbClr val="9E8484"/>
      </a:accent3>
      <a:accent4>
        <a:srgbClr val="7C8A75"/>
      </a:accent4>
      <a:accent5>
        <a:srgbClr val="8C8578"/>
      </a:accent5>
      <a:accent6>
        <a:srgbClr val="A18563"/>
      </a:accent6>
      <a:hlink>
        <a:srgbClr val="B57B6B"/>
      </a:hlink>
      <a:folHlink>
        <a:srgbClr val="7C8A75"/>
      </a:folHlink>
    </a:clrScheme>
    <a:fontScheme name="Custom 1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ignmentVTI" id="{606D7720-FAA0-4ADC-B967-3239DA8ECA1A}" vid="{10074623-6FCC-4A3C-AAA5-58644BD8FF1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</TotalTime>
  <Words>237</Words>
  <Application>Microsoft Macintosh PowerPoint</Application>
  <PresentationFormat>Grand écran</PresentationFormat>
  <Paragraphs>48</Paragraphs>
  <Slides>5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5" baseType="lpstr">
      <vt:lpstr>Batang</vt:lpstr>
      <vt:lpstr>-apple-system</vt:lpstr>
      <vt:lpstr>Arial</vt:lpstr>
      <vt:lpstr>Avenir Next LT Pro Light</vt:lpstr>
      <vt:lpstr>Calibri</vt:lpstr>
      <vt:lpstr>Helvetica</vt:lpstr>
      <vt:lpstr>Helvetica Neue</vt:lpstr>
      <vt:lpstr>Söhne</vt:lpstr>
      <vt:lpstr>Tableau Book</vt:lpstr>
      <vt:lpstr>AlignmentVTI</vt:lpstr>
      <vt:lpstr>Music &amp; Mental Health Survey Results</vt:lpstr>
      <vt:lpstr>Impact of music :</vt:lpstr>
      <vt:lpstr>Process</vt:lpstr>
      <vt:lpstr>Our Dataset : </vt:lpstr>
      <vt:lpstr>Learned: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&amp; Mental Health Survey Results</dc:title>
  <dc:creator>Jamyang Pasang Yeshe</dc:creator>
  <cp:lastModifiedBy>Jamyang Pasang Yeshe</cp:lastModifiedBy>
  <cp:revision>2</cp:revision>
  <dcterms:created xsi:type="dcterms:W3CDTF">2023-05-15T15:21:31Z</dcterms:created>
  <dcterms:modified xsi:type="dcterms:W3CDTF">2023-05-16T07:28:25Z</dcterms:modified>
</cp:coreProperties>
</file>

<file path=docProps/thumbnail.jpeg>
</file>